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323" r:id="rId3"/>
    <p:sldId id="324" r:id="rId4"/>
    <p:sldId id="325" r:id="rId5"/>
    <p:sldId id="329" r:id="rId6"/>
    <p:sldId id="326" r:id="rId7"/>
    <p:sldId id="509" r:id="rId8"/>
    <p:sldId id="510" r:id="rId9"/>
    <p:sldId id="511" r:id="rId10"/>
    <p:sldId id="328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ulish Black" panose="020B0604020202020204" charset="0"/>
      <p:bold r:id="rId17"/>
      <p:italic r:id="rId18"/>
      <p:boldItalic r:id="rId19"/>
    </p:embeddedFont>
    <p:embeddedFont>
      <p:font typeface="Oswald" panose="00000500000000000000" pitchFamily="2" charset="0"/>
      <p:regular r:id="rId20"/>
      <p:bold r:id="rId21"/>
    </p:embeddedFont>
    <p:embeddedFont>
      <p:font typeface="Trebuchet MS" panose="020B0603020202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1" roundtripDataSignature="AMtx7mj+HqxjAHinRwWZvTJCLv+GPhA0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86"/>
    <p:restoredTop sz="94823"/>
  </p:normalViewPr>
  <p:slideViewPr>
    <p:cSldViewPr snapToGrid="0" snapToObjects="1">
      <p:cViewPr>
        <p:scale>
          <a:sx n="75" d="100"/>
          <a:sy n="75" d="100"/>
        </p:scale>
        <p:origin x="43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71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/>
          <p:nvPr/>
        </p:nvSpPr>
        <p:spPr>
          <a:xfrm>
            <a:off x="13231947" y="6084143"/>
            <a:ext cx="901148" cy="9342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5"/>
          <p:cNvSpPr>
            <a:spLocks noGrp="1"/>
          </p:cNvSpPr>
          <p:nvPr>
            <p:ph type="pic" idx="2"/>
          </p:nvPr>
        </p:nvSpPr>
        <p:spPr>
          <a:xfrm>
            <a:off x="13231947" y="6104022"/>
            <a:ext cx="901148" cy="901148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5"/>
          <p:cNvSpPr/>
          <p:nvPr/>
        </p:nvSpPr>
        <p:spPr>
          <a:xfrm>
            <a:off x="13384347" y="6256422"/>
            <a:ext cx="901148" cy="90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1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5"/>
          <p:cNvSpPr>
            <a:spLocks noGrp="1"/>
          </p:cNvSpPr>
          <p:nvPr>
            <p:ph type="pic" idx="3"/>
          </p:nvPr>
        </p:nvSpPr>
        <p:spPr>
          <a:xfrm>
            <a:off x="-7" y="-8"/>
            <a:ext cx="918000" cy="91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21" name="Google Shape;21;p15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59501" y="5938330"/>
            <a:ext cx="770073" cy="770073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5"/>
          <p:cNvSpPr txBox="1"/>
          <p:nvPr/>
        </p:nvSpPr>
        <p:spPr>
          <a:xfrm>
            <a:off x="353116" y="6130124"/>
            <a:ext cx="5736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41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3500"/>
            <a:ext cx="400050" cy="4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41"/>
          <p:cNvSpPr txBox="1">
            <a:spLocks noGrp="1"/>
          </p:cNvSpPr>
          <p:nvPr>
            <p:ph type="subTitle" idx="1"/>
          </p:nvPr>
        </p:nvSpPr>
        <p:spPr>
          <a:xfrm>
            <a:off x="457200" y="1371600"/>
            <a:ext cx="10825893" cy="4563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4" name="Google Shape;54;p41"/>
          <p:cNvSpPr>
            <a:spLocks noGrp="1"/>
          </p:cNvSpPr>
          <p:nvPr>
            <p:ph type="pic" idx="2"/>
          </p:nvPr>
        </p:nvSpPr>
        <p:spPr>
          <a:xfrm>
            <a:off x="13568021" y="6710021"/>
            <a:ext cx="918000" cy="9180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41"/>
          <p:cNvSpPr txBox="1">
            <a:spLocks noGrp="1"/>
          </p:cNvSpPr>
          <p:nvPr>
            <p:ph type="ctrTitle"/>
          </p:nvPr>
        </p:nvSpPr>
        <p:spPr>
          <a:xfrm>
            <a:off x="457200" y="365760"/>
            <a:ext cx="72877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41"/>
          <p:cNvGrpSpPr/>
          <p:nvPr/>
        </p:nvGrpSpPr>
        <p:grpSpPr>
          <a:xfrm>
            <a:off x="11152259" y="150635"/>
            <a:ext cx="894148" cy="882138"/>
            <a:chOff x="9241877" y="3976244"/>
            <a:chExt cx="2599770" cy="2467903"/>
          </a:xfrm>
        </p:grpSpPr>
        <p:sp>
          <p:nvSpPr>
            <p:cNvPr id="57" name="Google Shape;57;p41"/>
            <p:cNvSpPr/>
            <p:nvPr/>
          </p:nvSpPr>
          <p:spPr>
            <a:xfrm>
              <a:off x="9241877" y="3976244"/>
              <a:ext cx="2599770" cy="246790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" name="Google Shape;58;p41" descr="Logo&#10;&#10;Description automatically generated"/>
            <p:cNvPicPr preferRelativeResize="0"/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09706" y="3992367"/>
              <a:ext cx="2475894" cy="23791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41"/>
          <p:cNvSpPr>
            <a:spLocks noGrp="1"/>
          </p:cNvSpPr>
          <p:nvPr>
            <p:ph type="pic" idx="3"/>
          </p:nvPr>
        </p:nvSpPr>
        <p:spPr>
          <a:xfrm>
            <a:off x="-7" y="5935092"/>
            <a:ext cx="918000" cy="91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60" name="Google Shape;60;p41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12201" y="5888080"/>
            <a:ext cx="770073" cy="77007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41"/>
          <p:cNvSpPr txBox="1"/>
          <p:nvPr/>
        </p:nvSpPr>
        <p:spPr>
          <a:xfrm>
            <a:off x="11305816" y="6079874"/>
            <a:ext cx="5736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>
            <a:spLocks noGrp="1"/>
          </p:cNvSpPr>
          <p:nvPr>
            <p:ph type="pic" idx="2"/>
          </p:nvPr>
        </p:nvSpPr>
        <p:spPr>
          <a:xfrm>
            <a:off x="1035855" y="1232115"/>
            <a:ext cx="4031545" cy="4425186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grpSp>
        <p:nvGrpSpPr>
          <p:cNvPr id="114" name="Google Shape;114;p16"/>
          <p:cNvGrpSpPr/>
          <p:nvPr/>
        </p:nvGrpSpPr>
        <p:grpSpPr>
          <a:xfrm>
            <a:off x="11151949" y="150459"/>
            <a:ext cx="894071" cy="881992"/>
            <a:chOff x="9241877" y="3976244"/>
            <a:chExt cx="2599800" cy="2467800"/>
          </a:xfrm>
        </p:grpSpPr>
        <p:sp>
          <p:nvSpPr>
            <p:cNvPr id="115" name="Google Shape;115;p16"/>
            <p:cNvSpPr/>
            <p:nvPr/>
          </p:nvSpPr>
          <p:spPr>
            <a:xfrm>
              <a:off x="9241877" y="3976244"/>
              <a:ext cx="2599800" cy="2467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6" name="Google Shape;116;p16" descr="Logo&#10;&#10;Description automatically generated"/>
            <p:cNvPicPr preferRelativeResize="0"/>
            <p:nvPr/>
          </p:nvPicPr>
          <p:blipFill rotWithShape="1">
            <a:blip r:embed="rId2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09706" y="3992367"/>
              <a:ext cx="2475894" cy="23791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7" name="Google Shape;117;p1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2201" y="5888080"/>
            <a:ext cx="770073" cy="77007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/>
        </p:nvSpPr>
        <p:spPr>
          <a:xfrm>
            <a:off x="11305816" y="6079874"/>
            <a:ext cx="5736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>
            <a:spLocks noGrp="1"/>
          </p:cNvSpPr>
          <p:nvPr>
            <p:ph type="pic" idx="2"/>
          </p:nvPr>
        </p:nvSpPr>
        <p:spPr>
          <a:xfrm>
            <a:off x="5559460" y="0"/>
            <a:ext cx="6984283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pic>
        <p:nvPicPr>
          <p:cNvPr id="121" name="Google Shape;121;p17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59501" y="5938330"/>
            <a:ext cx="770073" cy="77007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/>
        </p:nvSpPr>
        <p:spPr>
          <a:xfrm>
            <a:off x="353116" y="6130124"/>
            <a:ext cx="5736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Ø"/>
              <a:defRPr sz="2100"/>
            </a:lvl1pPr>
            <a:lvl2pPr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6"/>
          <p:cNvSpPr>
            <a:spLocks noGrp="1" noChangeArrowheads="1"/>
          </p:cNvSpPr>
          <p:nvPr>
            <p:ph type="dt" sz="half" idx="10"/>
          </p:nvPr>
        </p:nvSpPr>
        <p:spPr>
          <a:xfrm>
            <a:off x="2438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37"/>
          <p:cNvSpPr>
            <a:spLocks noGrp="1" noChangeArrowheads="1"/>
          </p:cNvSpPr>
          <p:nvPr>
            <p:ph type="ftr" sz="quarter" idx="11"/>
          </p:nvPr>
        </p:nvSpPr>
        <p:spPr>
          <a:xfrm>
            <a:off x="52832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3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347200" y="6384669"/>
            <a:ext cx="2540000" cy="18466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6555A-C15B-4DEC-B72A-7931E7C9C38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828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8" r:id="rId3"/>
    <p:sldLayoutId id="2147483659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8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213" y="0"/>
            <a:ext cx="757207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8"/>
          <p:cNvSpPr/>
          <p:nvPr/>
        </p:nvSpPr>
        <p:spPr>
          <a:xfrm>
            <a:off x="7539900" y="5271750"/>
            <a:ext cx="4575900" cy="52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8"/>
          <p:cNvSpPr/>
          <p:nvPr/>
        </p:nvSpPr>
        <p:spPr>
          <a:xfrm>
            <a:off x="8172300" y="5741400"/>
            <a:ext cx="3943500" cy="52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8"/>
          <p:cNvSpPr/>
          <p:nvPr/>
        </p:nvSpPr>
        <p:spPr>
          <a:xfrm>
            <a:off x="7065300" y="6215150"/>
            <a:ext cx="5050500" cy="52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"/>
          <p:cNvSpPr txBox="1"/>
          <p:nvPr/>
        </p:nvSpPr>
        <p:spPr>
          <a:xfrm>
            <a:off x="740650" y="844654"/>
            <a:ext cx="51651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300"/>
              <a:buFont typeface="Oswald"/>
              <a:buNone/>
            </a:pPr>
            <a:r>
              <a:rPr lang="en-US" sz="36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Decision Support for Antibacterial Selection</a:t>
            </a:r>
            <a:endParaRPr sz="36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8"/>
          <p:cNvSpPr txBox="1"/>
          <p:nvPr/>
        </p:nvSpPr>
        <p:spPr>
          <a:xfrm>
            <a:off x="740650" y="4507724"/>
            <a:ext cx="40251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implementation overview of the Cancer Synoptic Reporting Working Group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8"/>
          <p:cNvSpPr txBox="1"/>
          <p:nvPr/>
        </p:nvSpPr>
        <p:spPr>
          <a:xfrm>
            <a:off x="740650" y="3773251"/>
            <a:ext cx="45235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800">
                <a:solidFill>
                  <a:srgbClr val="8C2880"/>
                </a:solidFill>
                <a:latin typeface="Trebuchet MS"/>
                <a:ea typeface="Calibri"/>
                <a:cs typeface="Calibri"/>
                <a:sym typeface="Trebuchet MS"/>
              </a:rPr>
              <a:t>Scott Campbell</a:t>
            </a:r>
          </a:p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lang="en-US" sz="2800" dirty="0">
              <a:solidFill>
                <a:srgbClr val="8C2880"/>
              </a:solidFill>
              <a:latin typeface="Trebuchet MS"/>
              <a:ea typeface="Calibri"/>
              <a:cs typeface="Calibri"/>
              <a:sym typeface="Trebuchet MS"/>
            </a:endParaRPr>
          </a:p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8C2880"/>
                </a:solidFill>
                <a:latin typeface="Trebuchet MS"/>
                <a:ea typeface="Calibri"/>
                <a:cs typeface="Calibri"/>
                <a:sym typeface="Trebuchet MS"/>
              </a:rPr>
              <a:t>James Campbell</a:t>
            </a:r>
            <a:endParaRPr sz="1800" b="0" i="0" u="none" strike="noStrike" cap="none" dirty="0">
              <a:solidFill>
                <a:srgbClr val="8C28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8"/>
          <p:cNvSpPr txBox="1"/>
          <p:nvPr/>
        </p:nvSpPr>
        <p:spPr>
          <a:xfrm>
            <a:off x="6796750" y="5196775"/>
            <a:ext cx="4575900" cy="1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1" u="none" strike="noStrike" cap="none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rPr>
              <a:t>Global terminology enabling quality information exchange</a:t>
            </a:r>
            <a:endParaRPr sz="2700">
              <a:solidFill>
                <a:schemeClr val="lt1"/>
              </a:solidFill>
              <a:latin typeface="Mulish Black"/>
              <a:ea typeface="Mulish Black"/>
              <a:cs typeface="Mulish Black"/>
              <a:sym typeface="Mulish Black"/>
            </a:endParaRPr>
          </a:p>
        </p:txBody>
      </p:sp>
      <p:sp>
        <p:nvSpPr>
          <p:cNvPr id="252" name="Google Shape;252;p8"/>
          <p:cNvSpPr>
            <a:spLocks noGrp="1"/>
          </p:cNvSpPr>
          <p:nvPr>
            <p:ph type="pic" idx="2"/>
          </p:nvPr>
        </p:nvSpPr>
        <p:spPr>
          <a:xfrm>
            <a:off x="13536747" y="6104022"/>
            <a:ext cx="901200" cy="901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4" name="Google Shape;254;p8"/>
          <p:cNvSpPr/>
          <p:nvPr/>
        </p:nvSpPr>
        <p:spPr>
          <a:xfrm flipH="1">
            <a:off x="11290800" y="4296425"/>
            <a:ext cx="1120500" cy="25617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8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9900" y="1577575"/>
            <a:ext cx="3259954" cy="336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2FE427F-40DD-3F7E-3AB2-D9D3D7CB6F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600" dirty="0"/>
              <a:t>Deliver actionable advice to the clinician in real-time for prescribing indicated antibacterials for infections</a:t>
            </a:r>
          </a:p>
          <a:p>
            <a:pPr marL="50800" indent="0">
              <a:buNone/>
            </a:pPr>
            <a:r>
              <a:rPr lang="en-US" sz="2600" b="1" dirty="0"/>
              <a:t>Step-by-step:</a:t>
            </a:r>
          </a:p>
          <a:p>
            <a:r>
              <a:rPr lang="en-US" sz="2600" dirty="0"/>
              <a:t>Identify the bacteria (the bug) that are causing the infection</a:t>
            </a:r>
          </a:p>
          <a:p>
            <a:r>
              <a:rPr lang="en-US" sz="2600" dirty="0"/>
              <a:t>Profile the antibiotic susceptibility of that species of bacteria</a:t>
            </a:r>
          </a:p>
          <a:p>
            <a:r>
              <a:rPr lang="en-US" sz="2600" dirty="0"/>
              <a:t>Pick an </a:t>
            </a:r>
            <a:r>
              <a:rPr lang="en-US" sz="2600" dirty="0" err="1"/>
              <a:t>antbiotic</a:t>
            </a:r>
            <a:r>
              <a:rPr lang="en-US" sz="2600" dirty="0"/>
              <a:t> for treatment to which the bacterium is likely susceptible for </a:t>
            </a:r>
            <a:r>
              <a:rPr lang="en-US" sz="2600" b="1" u="sng" dirty="0"/>
              <a:t>which the patient has no allergy (in problem list</a:t>
            </a:r>
            <a:r>
              <a:rPr lang="en-US" sz="2800" b="1" u="sng" dirty="0"/>
              <a:t>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45F7CD-32C8-1456-7F0E-31E364303073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5A689D-8822-7C43-D1C5-37DB5EDF6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365760"/>
            <a:ext cx="7287768" cy="1107996"/>
          </a:xfrm>
        </p:spPr>
        <p:txBody>
          <a:bodyPr/>
          <a:lstStyle/>
          <a:p>
            <a:r>
              <a:rPr lang="en-US" dirty="0"/>
              <a:t>Decision Analytic Project</a:t>
            </a:r>
            <a:br>
              <a:rPr lang="en-US" dirty="0"/>
            </a:br>
            <a:r>
              <a:rPr lang="en-US" dirty="0"/>
              <a:t>Antimicrobial Stewardship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134619D-4716-4168-632D-0B6E4E694CF0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6E13E9-4FFE-19E1-024A-7AF5B2D8E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59" t="29714" r="14127" b="38921"/>
          <a:stretch/>
        </p:blipFill>
        <p:spPr>
          <a:xfrm>
            <a:off x="644434" y="1589826"/>
            <a:ext cx="8503920" cy="3646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A3290C-8C56-8750-E8B9-AACF585EF541}"/>
              </a:ext>
            </a:extLst>
          </p:cNvPr>
          <p:cNvSpPr txBox="1"/>
          <p:nvPr/>
        </p:nvSpPr>
        <p:spPr>
          <a:xfrm>
            <a:off x="633847" y="2377615"/>
            <a:ext cx="10428514" cy="2308324"/>
          </a:xfrm>
          <a:prstGeom prst="rect">
            <a:avLst/>
          </a:prstGeom>
          <a:solidFill>
            <a:srgbClr val="FFFF00"/>
          </a:solidFill>
          <a:ln w="412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IDENTIFIES ALL THE ANTIBACTERIAL SUBSTANCES WHICH ARE LISTED AS ALLERGIES</a:t>
            </a:r>
          </a:p>
          <a:p>
            <a:endParaRPr lang="en-US" sz="2400" b="1" dirty="0"/>
          </a:p>
          <a:p>
            <a:r>
              <a:rPr lang="en-US" sz="2400" b="1" dirty="0"/>
              <a:t> ( &lt;&lt;609328004 |Allergic disposition (finding)| . 246075003|Causative agent| ) AND ( &lt;&lt;419241000|Substance with antibacterial mechanism of action|)</a:t>
            </a:r>
          </a:p>
        </p:txBody>
      </p:sp>
    </p:spTree>
    <p:extLst>
      <p:ext uri="{BB962C8B-B14F-4D97-AF65-F5344CB8AC3E}">
        <p14:creationId xmlns:p14="http://schemas.microsoft.com/office/powerpoint/2010/main" val="135755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2FE427F-40DD-3F7E-3AB2-D9D3D7CB6F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Deliver actionable advice to the clinician in real-time for prescribing indicated antibacterials for infections</a:t>
            </a:r>
          </a:p>
          <a:p>
            <a:pPr marL="50800" indent="0">
              <a:buNone/>
            </a:pPr>
            <a:r>
              <a:rPr lang="en-US" sz="2800" b="1" dirty="0"/>
              <a:t>Step-by-step:</a:t>
            </a:r>
          </a:p>
          <a:p>
            <a:r>
              <a:rPr lang="en-US" sz="2800" dirty="0"/>
              <a:t>Identify the bacteria (the bug) that are causing the infection</a:t>
            </a:r>
          </a:p>
          <a:p>
            <a:r>
              <a:rPr lang="en-US" sz="2800" dirty="0"/>
              <a:t>Profile the antibiotic susceptibility of that species of bacteria</a:t>
            </a:r>
          </a:p>
          <a:p>
            <a:r>
              <a:rPr lang="en-US" sz="2800" dirty="0"/>
              <a:t>Pick an </a:t>
            </a:r>
            <a:r>
              <a:rPr lang="en-US" sz="2800" dirty="0" err="1"/>
              <a:t>antbiotic</a:t>
            </a:r>
            <a:r>
              <a:rPr lang="en-US" sz="2800" dirty="0"/>
              <a:t> for treatment to which the bacterium is likely susceptible for which the patient has no allergy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45F7CD-32C8-1456-7F0E-31E364303073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5A689D-8822-7C43-D1C5-37DB5EDF6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365760"/>
            <a:ext cx="7287768" cy="1107996"/>
          </a:xfrm>
        </p:spPr>
        <p:txBody>
          <a:bodyPr/>
          <a:lstStyle/>
          <a:p>
            <a:r>
              <a:rPr lang="en-US" dirty="0"/>
              <a:t>Decision Analytic Project</a:t>
            </a:r>
            <a:br>
              <a:rPr lang="en-US" dirty="0"/>
            </a:br>
            <a:r>
              <a:rPr lang="en-US" dirty="0"/>
              <a:t>Antimicrobial Stewardship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134619D-4716-4168-632D-0B6E4E694CF0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92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2FE427F-40DD-3F7E-3AB2-D9D3D7CB6F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Deliver actionable advice to the clinician in real-time for prescribing indicated antibacterials for infections</a:t>
            </a:r>
          </a:p>
          <a:p>
            <a:pPr marL="50800" indent="0">
              <a:buNone/>
            </a:pPr>
            <a:r>
              <a:rPr lang="en-US" sz="2800" b="1" dirty="0"/>
              <a:t>Step-by-step:</a:t>
            </a:r>
          </a:p>
          <a:p>
            <a:r>
              <a:rPr lang="en-US" sz="2800" b="1" u="sng" dirty="0"/>
              <a:t>Identify the bacteria (the bug) that are causing the infection</a:t>
            </a:r>
          </a:p>
          <a:p>
            <a:r>
              <a:rPr lang="en-US" sz="2800" dirty="0"/>
              <a:t>Profile the antibiotic susceptibility of that species of bacteria</a:t>
            </a:r>
          </a:p>
          <a:p>
            <a:r>
              <a:rPr lang="en-US" sz="2800" dirty="0"/>
              <a:t>Pick an </a:t>
            </a:r>
            <a:r>
              <a:rPr lang="en-US" sz="2800" dirty="0" err="1"/>
              <a:t>antbiotic</a:t>
            </a:r>
            <a:r>
              <a:rPr lang="en-US" sz="2800" dirty="0"/>
              <a:t> for treatment to which the bacterium is likely susceptible for which the patient has no allergy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45F7CD-32C8-1456-7F0E-31E364303073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5A689D-8822-7C43-D1C5-37DB5EDF6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365760"/>
            <a:ext cx="7287768" cy="1107996"/>
          </a:xfrm>
        </p:spPr>
        <p:txBody>
          <a:bodyPr/>
          <a:lstStyle/>
          <a:p>
            <a:r>
              <a:rPr lang="en-US" dirty="0"/>
              <a:t>Decision Analytic Project</a:t>
            </a:r>
            <a:br>
              <a:rPr lang="en-US" dirty="0"/>
            </a:br>
            <a:r>
              <a:rPr lang="en-US" dirty="0"/>
              <a:t>Antimicrobial Stewardship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134619D-4716-4168-632D-0B6E4E694CF0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2AFD98-2EB1-21BF-15ED-7DAAC7496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7" t="20000" r="8254" b="10603"/>
          <a:stretch/>
        </p:blipFill>
        <p:spPr>
          <a:xfrm>
            <a:off x="917993" y="1833154"/>
            <a:ext cx="9301509" cy="47592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64FBBD-1937-D8EF-C5AE-57E04820ED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0" t="24508" r="2139" b="8949"/>
          <a:stretch/>
        </p:blipFill>
        <p:spPr>
          <a:xfrm>
            <a:off x="566626" y="0"/>
            <a:ext cx="10607040" cy="762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3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2FE427F-40DD-3F7E-3AB2-D9D3D7CB6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371600"/>
            <a:ext cx="11627427" cy="4563506"/>
          </a:xfrm>
        </p:spPr>
        <p:txBody>
          <a:bodyPr>
            <a:noAutofit/>
          </a:bodyPr>
          <a:lstStyle/>
          <a:p>
            <a:r>
              <a:rPr lang="en-US" sz="2800" dirty="0"/>
              <a:t>Deliver actionable advice to the clinician in real-time for prescribing indicated antibacterials for infections</a:t>
            </a:r>
          </a:p>
          <a:p>
            <a:pPr marL="50800" indent="0">
              <a:buNone/>
            </a:pPr>
            <a:r>
              <a:rPr lang="en-US" sz="2800" b="1" dirty="0"/>
              <a:t>Step-by-step:</a:t>
            </a:r>
          </a:p>
          <a:p>
            <a:r>
              <a:rPr lang="en-US" sz="2800" dirty="0"/>
              <a:t>Identify the bacteria (the bug) that are causing the infection</a:t>
            </a:r>
          </a:p>
          <a:p>
            <a:r>
              <a:rPr lang="en-US" sz="2800" b="1" u="sng" dirty="0"/>
              <a:t>Profile the antibiotic susceptibility of that species of bacteria</a:t>
            </a:r>
          </a:p>
          <a:p>
            <a:r>
              <a:rPr lang="en-US" sz="2800" dirty="0"/>
              <a:t>Pick an </a:t>
            </a:r>
            <a:r>
              <a:rPr lang="en-US" sz="2800" dirty="0" err="1"/>
              <a:t>antbiotic</a:t>
            </a:r>
            <a:r>
              <a:rPr lang="en-US" sz="2800" dirty="0"/>
              <a:t> for treatment to which the bacterium is likely susceptible for which the patient has no allergy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45F7CD-32C8-1456-7F0E-31E364303073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5A689D-8822-7C43-D1C5-37DB5EDF6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714" y="365760"/>
            <a:ext cx="7287768" cy="1107996"/>
          </a:xfrm>
        </p:spPr>
        <p:txBody>
          <a:bodyPr/>
          <a:lstStyle/>
          <a:p>
            <a:r>
              <a:rPr lang="en-US" dirty="0"/>
              <a:t>Decision Analytic Project</a:t>
            </a:r>
            <a:br>
              <a:rPr lang="en-US" dirty="0"/>
            </a:br>
            <a:r>
              <a:rPr lang="en-US" dirty="0"/>
              <a:t>Antimicrobial Stewardship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134619D-4716-4168-632D-0B6E4E694CF0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F9F626-2F22-57E8-3801-6FE60F048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7" t="19999" r="8870" b="8183"/>
          <a:stretch/>
        </p:blipFill>
        <p:spPr>
          <a:xfrm>
            <a:off x="861548" y="1394610"/>
            <a:ext cx="10515600" cy="5608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1B3B16-EB57-F284-B11D-4442D06555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98" t="25303" r="2297" b="9091"/>
          <a:stretch/>
        </p:blipFill>
        <p:spPr>
          <a:xfrm>
            <a:off x="1036451" y="-73594"/>
            <a:ext cx="9875520" cy="700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64248F5-20AE-740D-4A7C-B663191CF4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D14DB-C9F8-0BA5-DEFD-C3D92F7E90CE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6425ED-3578-5BD1-DF4B-79BC4FEEAA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365760"/>
            <a:ext cx="10664456" cy="523220"/>
          </a:xfrm>
        </p:spPr>
        <p:txBody>
          <a:bodyPr/>
          <a:lstStyle/>
          <a:p>
            <a:r>
              <a:rPr lang="en-US" sz="3400" dirty="0"/>
              <a:t>Each Susceptibility Points to Antibacterial  Class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F1905FB-5097-161D-DB86-BB34965D6821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84E64-F89E-7E6B-12BC-073946065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14" t="30426" r="13210" b="35390"/>
          <a:stretch/>
        </p:blipFill>
        <p:spPr>
          <a:xfrm>
            <a:off x="2047653" y="1671199"/>
            <a:ext cx="9235440" cy="4263893"/>
          </a:xfrm>
          <a:prstGeom prst="rect">
            <a:avLst/>
          </a:prstGeom>
        </p:spPr>
      </p:pic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85021367-93A3-C89C-3C4D-1C962435A7A7}"/>
              </a:ext>
            </a:extLst>
          </p:cNvPr>
          <p:cNvSpPr/>
          <p:nvPr/>
        </p:nvSpPr>
        <p:spPr>
          <a:xfrm>
            <a:off x="7656022" y="5037512"/>
            <a:ext cx="3154218" cy="448887"/>
          </a:xfrm>
          <a:prstGeom prst="flowChartTerminator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41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2FE427F-40DD-3F7E-3AB2-D9D3D7CB6F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Deliver actionable advice to the clinician in real-time for prescribing indicated antibacterials for infections</a:t>
            </a:r>
          </a:p>
          <a:p>
            <a:pPr marL="50800" indent="0">
              <a:buNone/>
            </a:pPr>
            <a:r>
              <a:rPr lang="en-US" sz="2800" b="1" dirty="0"/>
              <a:t>Step-by-step:</a:t>
            </a:r>
          </a:p>
          <a:p>
            <a:r>
              <a:rPr lang="en-US" sz="2800" b="1" u="sng" dirty="0"/>
              <a:t>Identify the bacteria (the bug) that are causing the infection</a:t>
            </a:r>
          </a:p>
          <a:p>
            <a:r>
              <a:rPr lang="en-US" sz="2800" dirty="0"/>
              <a:t>Profile the antibiotic susceptibility of that species of bacteria</a:t>
            </a:r>
          </a:p>
          <a:p>
            <a:r>
              <a:rPr lang="en-US" sz="2800" dirty="0"/>
              <a:t>Pick an </a:t>
            </a:r>
            <a:r>
              <a:rPr lang="en-US" sz="2800" dirty="0" err="1"/>
              <a:t>antbiotic</a:t>
            </a:r>
            <a:r>
              <a:rPr lang="en-US" sz="2800" dirty="0"/>
              <a:t> for treatment to which the bacterium is likely susceptible for which the patient has no allergy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45F7CD-32C8-1456-7F0E-31E364303073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5A689D-8822-7C43-D1C5-37DB5EDF6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365760"/>
            <a:ext cx="7287768" cy="1107996"/>
          </a:xfrm>
        </p:spPr>
        <p:txBody>
          <a:bodyPr/>
          <a:lstStyle/>
          <a:p>
            <a:r>
              <a:rPr lang="en-US" dirty="0"/>
              <a:t>Decision Analytic Project</a:t>
            </a:r>
            <a:br>
              <a:rPr lang="en-US" dirty="0"/>
            </a:br>
            <a:r>
              <a:rPr lang="en-US" dirty="0"/>
              <a:t>Antimicrobial Stewardship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134619D-4716-4168-632D-0B6E4E694CF0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3285D-8E9A-B672-4335-66FB6AF31C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24" t="20000" r="2097" b="10496"/>
          <a:stretch/>
        </p:blipFill>
        <p:spPr>
          <a:xfrm>
            <a:off x="1232462" y="219581"/>
            <a:ext cx="9275368" cy="69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9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3685"/>
            <a:ext cx="10515600" cy="1325563"/>
          </a:xfrm>
        </p:spPr>
        <p:txBody>
          <a:bodyPr/>
          <a:lstStyle/>
          <a:p>
            <a:r>
              <a:rPr lang="en-US" dirty="0"/>
              <a:t>Compile susceptibility data into Antibiogram</a:t>
            </a:r>
            <a:br>
              <a:rPr lang="en-US" dirty="0"/>
            </a:br>
            <a:r>
              <a:rPr lang="en-US" dirty="0"/>
              <a:t>Bacterial species by susceptibility rate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216" t="19941" r="1033"/>
          <a:stretch/>
        </p:blipFill>
        <p:spPr>
          <a:xfrm>
            <a:off x="7795" y="1514103"/>
            <a:ext cx="12161520" cy="596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98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2FE427F-40DD-3F7E-3AB2-D9D3D7CB6F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Deliver actionable advice to the clinician in real-time for prescribing indicated antibacterials for infections</a:t>
            </a:r>
          </a:p>
          <a:p>
            <a:pPr marL="50800" indent="0">
              <a:buNone/>
            </a:pPr>
            <a:r>
              <a:rPr lang="en-US" sz="2800" b="1" dirty="0"/>
              <a:t>Step-by-step:</a:t>
            </a:r>
          </a:p>
          <a:p>
            <a:r>
              <a:rPr lang="en-US" sz="2800" dirty="0"/>
              <a:t>Identify the bacteria (the bug) that are causing the infection</a:t>
            </a:r>
          </a:p>
          <a:p>
            <a:r>
              <a:rPr lang="en-US" sz="2800" b="1" u="sng" dirty="0"/>
              <a:t>Profile the antibiotic susceptibility of that species of bacteria</a:t>
            </a:r>
          </a:p>
          <a:p>
            <a:r>
              <a:rPr lang="en-US" sz="2800" dirty="0"/>
              <a:t>Pick an </a:t>
            </a:r>
            <a:r>
              <a:rPr lang="en-US" sz="2800" dirty="0" err="1"/>
              <a:t>antbiotic</a:t>
            </a:r>
            <a:r>
              <a:rPr lang="en-US" sz="2800" dirty="0"/>
              <a:t> for treatment to which the bacterium is likely susceptible for which the patient has no allergy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45F7CD-32C8-1456-7F0E-31E364303073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5A689D-8822-7C43-D1C5-37DB5EDF6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365760"/>
            <a:ext cx="7287768" cy="1107996"/>
          </a:xfrm>
        </p:spPr>
        <p:txBody>
          <a:bodyPr/>
          <a:lstStyle/>
          <a:p>
            <a:r>
              <a:rPr lang="en-US" dirty="0"/>
              <a:t>Decision Analytic Project</a:t>
            </a:r>
            <a:br>
              <a:rPr lang="en-US" dirty="0"/>
            </a:br>
            <a:r>
              <a:rPr lang="en-US" dirty="0"/>
              <a:t>Antimicrobial Stewardship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134619D-4716-4168-632D-0B6E4E694CF0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E48C26-ADD6-60A6-0DDE-182FC7EED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89" t="18440" r="1920" b="7801"/>
          <a:stretch/>
        </p:blipFill>
        <p:spPr>
          <a:xfrm>
            <a:off x="758757" y="1473755"/>
            <a:ext cx="9875182" cy="786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9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2FE427F-40DD-3F7E-3AB2-D9D3D7CB6F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Deliver actionable advice to the clinician in real-time for prescribing indicated antibacterials for infections</a:t>
            </a:r>
          </a:p>
          <a:p>
            <a:pPr marL="50800" indent="0">
              <a:buNone/>
            </a:pPr>
            <a:r>
              <a:rPr lang="en-US" sz="2800" b="1" dirty="0"/>
              <a:t>Step-by-step:</a:t>
            </a:r>
          </a:p>
          <a:p>
            <a:r>
              <a:rPr lang="en-US" sz="2800" dirty="0"/>
              <a:t>Identify the bacteria (the bug) that are causing the infection</a:t>
            </a:r>
          </a:p>
          <a:p>
            <a:r>
              <a:rPr lang="en-US" sz="2800" dirty="0"/>
              <a:t>Profile the antibiotic susceptibility of that species of bacteria</a:t>
            </a:r>
          </a:p>
          <a:p>
            <a:r>
              <a:rPr lang="en-US" sz="2800" b="1" u="sng" dirty="0"/>
              <a:t>Pick an </a:t>
            </a:r>
            <a:r>
              <a:rPr lang="en-US" sz="2800" b="1" u="sng" dirty="0" err="1"/>
              <a:t>antbiotic</a:t>
            </a:r>
            <a:r>
              <a:rPr lang="en-US" sz="2800" b="1" u="sng" dirty="0"/>
              <a:t> for treatment to which the bacterium is likely susceptible </a:t>
            </a:r>
            <a:r>
              <a:rPr lang="en-US" sz="2800" dirty="0"/>
              <a:t>for which the patient has no allergy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45F7CD-32C8-1456-7F0E-31E364303073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5A689D-8822-7C43-D1C5-37DB5EDF6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365760"/>
            <a:ext cx="7287768" cy="1107996"/>
          </a:xfrm>
        </p:spPr>
        <p:txBody>
          <a:bodyPr/>
          <a:lstStyle/>
          <a:p>
            <a:r>
              <a:rPr lang="en-US" dirty="0"/>
              <a:t>Decision Analytic Project</a:t>
            </a:r>
            <a:br>
              <a:rPr lang="en-US" dirty="0"/>
            </a:br>
            <a:r>
              <a:rPr lang="en-US" dirty="0"/>
              <a:t>Antimicrobial Stewardship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134619D-4716-4168-632D-0B6E4E694CF0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96005A-4C99-ACBD-E9D9-4FBE85437FD1}"/>
              </a:ext>
            </a:extLst>
          </p:cNvPr>
          <p:cNvSpPr txBox="1"/>
          <p:nvPr/>
        </p:nvSpPr>
        <p:spPr>
          <a:xfrm>
            <a:off x="655889" y="2110038"/>
            <a:ext cx="10428514" cy="3046988"/>
          </a:xfrm>
          <a:prstGeom prst="rect">
            <a:avLst/>
          </a:prstGeom>
          <a:solidFill>
            <a:srgbClr val="FFFF00"/>
          </a:solidFill>
          <a:ln w="412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SUSCEPTIBILITY DATA SUPPORTS AZTREONAM OR AMOXICILLIN,</a:t>
            </a:r>
          </a:p>
          <a:p>
            <a:r>
              <a:rPr lang="en-US" sz="2400" b="1" dirty="0"/>
              <a:t>CLINICAL SITUATION CALLS FOR INTRAVENOUS THERAPY</a:t>
            </a:r>
          </a:p>
          <a:p>
            <a:endParaRPr lang="en-US" sz="2400" b="1" dirty="0"/>
          </a:p>
          <a:p>
            <a:r>
              <a:rPr lang="en-US" sz="2400" b="1" dirty="0"/>
              <a:t>((&lt;&lt; 69918003 |Product containing aztreonam (medicinal product)| OR &lt;&lt; 27658006 |Product containing amoxicillin (medicinal product)|) :   &lt;&lt; 411116001 |Has manufactured dose form (attribute)| = &lt;&lt; 385287007 |Parenteral dose form (dose form)| ) {{ term = "RXNORM", type = </a:t>
            </a:r>
            <a:r>
              <a:rPr lang="en-US" sz="2400" b="1" dirty="0" err="1"/>
              <a:t>fsn</a:t>
            </a:r>
            <a:r>
              <a:rPr lang="en-US" sz="2400" b="1" dirty="0"/>
              <a:t> }}</a:t>
            </a:r>
          </a:p>
        </p:txBody>
      </p:sp>
    </p:spTree>
    <p:extLst>
      <p:ext uri="{BB962C8B-B14F-4D97-AF65-F5344CB8AC3E}">
        <p14:creationId xmlns:p14="http://schemas.microsoft.com/office/powerpoint/2010/main" val="344276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33F79"/>
      </a:accent1>
      <a:accent2>
        <a:srgbClr val="F05231"/>
      </a:accent2>
      <a:accent3>
        <a:srgbClr val="A5A5A5"/>
      </a:accent3>
      <a:accent4>
        <a:srgbClr val="FCCD00"/>
      </a:accent4>
      <a:accent5>
        <a:srgbClr val="05ABBC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587</Words>
  <Application>Microsoft Office PowerPoint</Application>
  <PresentationFormat>Widescreen</PresentationFormat>
  <Paragraphs>57</Paragraphs>
  <Slides>10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Trebuchet MS</vt:lpstr>
      <vt:lpstr>Arial</vt:lpstr>
      <vt:lpstr>Wingdings</vt:lpstr>
      <vt:lpstr>Calibri</vt:lpstr>
      <vt:lpstr>Oswald</vt:lpstr>
      <vt:lpstr>Mulish Black</vt:lpstr>
      <vt:lpstr>Office Theme</vt:lpstr>
      <vt:lpstr>PowerPoint Presentation</vt:lpstr>
      <vt:lpstr>Decision Analytic Project Antimicrobial Stewardship</vt:lpstr>
      <vt:lpstr>Decision Analytic Project Antimicrobial Stewardship</vt:lpstr>
      <vt:lpstr>Decision Analytic Project Antimicrobial Stewardship</vt:lpstr>
      <vt:lpstr>Each Susceptibility Points to Antibacterial  Class</vt:lpstr>
      <vt:lpstr>Decision Analytic Project Antimicrobial Stewardship</vt:lpstr>
      <vt:lpstr>Compile susceptibility data into Antibiogram Bacterial species by susceptibility rate</vt:lpstr>
      <vt:lpstr>Decision Analytic Project Antimicrobial Stewardship</vt:lpstr>
      <vt:lpstr>Decision Analytic Project Antimicrobial Stewardship</vt:lpstr>
      <vt:lpstr>Decision Analytic Project Antimicrobial Stewardship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Campbell, James R</cp:lastModifiedBy>
  <cp:revision>287</cp:revision>
  <dcterms:created xsi:type="dcterms:W3CDTF">2021-01-15T14:26:31Z</dcterms:created>
  <dcterms:modified xsi:type="dcterms:W3CDTF">2023-10-25T18:45:19Z</dcterms:modified>
</cp:coreProperties>
</file>